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74" r:id="rId1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23" Type="http://schemas.openxmlformats.org/officeDocument/2006/relationships/slide" Target="slides/slide7.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7.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image" Target="../media/image125.png"/><Relationship Id="rId3" Type="http://schemas.openxmlformats.org/officeDocument/2006/relationships/image" Target="../media/image126.png"/><Relationship Id="rId4" Type="http://schemas.openxmlformats.org/officeDocument/2006/relationships/image" Target="../media/image127.png"/></Relationships>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rgbClr val="FFFFCC"/>
        </a:solidFill>
        <a:effectLst/>
      </p:bgPr>
    </p:bg>
    <p:spTree>
      <p:nvGrpSpPr>
        <p:cNvPr id="1" name=""/>
        <p:cNvGrpSpPr/>
        <p:nvPr/>
      </p:nvGrpSpPr>
      <p:grpSpPr>
        <a:xfrm>
          <a:off x="0" y="0"/>
          <a:ext cx="0" cy="0"/>
          <a:chOff x="0" y="0"/>
          <a:chExt cx="0" cy="0"/>
        </a:xfrm>
      </p:grpSpPr>
      <p:pic>
        <p:nvPicPr>
          <p:cNvPr id="63495" name="Picture 7">
            <a:extLst>
              <a:ext uri="{FF2B5EF4-FFF2-40B4-BE49-F238E27FC236}">
                <a16:creationId xmlns:a16="http://schemas.microsoft.com/office/drawing/2014/main" id="{A5001C66-913B-9A8F-654D-D73BD8FBC6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78575"/>
            <a:ext cx="9144000" cy="479425"/>
          </a:xfrm>
          <a:prstGeom prst="rect">
            <a:avLst/>
          </a:prstGeom>
          <a:noFill/>
          <a:extLst>
            <a:ext uri="{909E8E84-426E-40DD-AFC4-6F175D3DCCD1}">
              <a14:hiddenFill xmlns:a14="http://schemas.microsoft.com/office/drawing/2010/main">
                <a:solidFill>
                  <a:srgbClr val="FFFFFF"/>
                </a:solidFill>
              </a14:hiddenFill>
            </a:ext>
          </a:extLst>
        </p:spPr>
      </p:pic>
      <p:sp>
        <p:nvSpPr>
          <p:cNvPr id="63496" name="Rectangle 8">
            <a:extLst>
              <a:ext uri="{FF2B5EF4-FFF2-40B4-BE49-F238E27FC236}">
                <a16:creationId xmlns:a16="http://schemas.microsoft.com/office/drawing/2014/main" id="{F682B297-507C-7FB5-2C94-2C05F935E790}"/>
              </a:ext>
            </a:extLst>
          </p:cNvPr>
          <p:cNvSpPr>
            <a:spLocks noGrp="1" noChangeArrowheads="1"/>
          </p:cNvSpPr>
          <p:nvPr>
            <p:ph type="body" idx="1"/>
          </p:nvPr>
        </p:nvSpPr>
        <p:spPr>
          <a:xfrm>
            <a:off x="304800" y="1066800"/>
            <a:ext cx="4800600" cy="4800600"/>
          </a:xfrm>
        </p:spPr>
        <p:txBody>
          <a:bodyPr/>
          <a:lstStyle/>
          <a:p>
            <a:pPr marL="0" indent="0">
              <a:lnSpc>
                <a:spcPct val="90000"/>
              </a:lnSpc>
              <a:buFontTx/>
              <a:buNone/>
            </a:pPr>
            <a:r>
              <a:rPr lang="en-US" altLang="zh-CN" sz="1800">
                <a:solidFill>
                  <a:srgbClr val="660033"/>
                </a:solidFill>
                <a:latin typeface="Arial" panose="020B0604020202020204" pitchFamily="34" charset="0"/>
                <a:ea typeface="宋体" panose="02010600030101010101" pitchFamily="2" charset="-122"/>
              </a:rPr>
              <a:t>1.   Ice motion (non-equilibrium)… then continuity should apply. The 24 day ice volume flux through G1 is ~ (18.1</a:t>
            </a:r>
            <a:r>
              <a:rPr lang="en-US" altLang="zh-CN" sz="1800">
                <a:solidFill>
                  <a:srgbClr val="660033"/>
                </a:solidFill>
                <a:latin typeface="Arial" panose="020B0604020202020204" pitchFamily="34" charset="0"/>
                <a:ea typeface="宋体" panose="02010600030101010101" pitchFamily="2" charset="-122"/>
                <a:cs typeface="Arial" panose="020B0604020202020204" pitchFamily="34" charset="0"/>
              </a:rPr>
              <a:t>±2).</a:t>
            </a:r>
            <a:r>
              <a:rPr lang="en-US" altLang="zh-CN" sz="1800">
                <a:solidFill>
                  <a:srgbClr val="660033"/>
                </a:solidFill>
                <a:latin typeface="Arial" panose="020B0604020202020204" pitchFamily="34" charset="0"/>
                <a:ea typeface="宋体" panose="02010600030101010101" pitchFamily="2" charset="-122"/>
              </a:rPr>
              <a:t>10</a:t>
            </a:r>
            <a:r>
              <a:rPr lang="en-US" altLang="zh-CN" sz="1800" baseline="30000">
                <a:solidFill>
                  <a:srgbClr val="660033"/>
                </a:solidFill>
                <a:latin typeface="Arial" panose="020B0604020202020204" pitchFamily="34" charset="0"/>
                <a:ea typeface="宋体" panose="02010600030101010101" pitchFamily="2" charset="-122"/>
              </a:rPr>
              <a:t>6  </a:t>
            </a:r>
            <a:r>
              <a:rPr lang="en-US" altLang="zh-CN" sz="1800">
                <a:solidFill>
                  <a:srgbClr val="660033"/>
                </a:solidFill>
                <a:latin typeface="Arial" panose="020B0604020202020204" pitchFamily="34" charset="0"/>
                <a:ea typeface="宋体" panose="02010600030101010101" pitchFamily="2" charset="-122"/>
              </a:rPr>
              <a:t>m</a:t>
            </a:r>
            <a:r>
              <a:rPr lang="en-US" altLang="zh-CN" sz="1800" baseline="30000">
                <a:solidFill>
                  <a:srgbClr val="660033"/>
                </a:solidFill>
                <a:latin typeface="Arial" panose="020B0604020202020204" pitchFamily="34" charset="0"/>
                <a:ea typeface="宋体" panose="02010600030101010101" pitchFamily="2" charset="-122"/>
              </a:rPr>
              <a:t>3</a:t>
            </a:r>
            <a:r>
              <a:rPr lang="en-US" altLang="zh-CN" sz="1800">
                <a:solidFill>
                  <a:srgbClr val="660033"/>
                </a:solidFill>
                <a:latin typeface="Arial" panose="020B0604020202020204" pitchFamily="34" charset="0"/>
                <a:ea typeface="宋体" panose="02010600030101010101" pitchFamily="2" charset="-122"/>
              </a:rPr>
              <a:t>,</a:t>
            </a:r>
            <a:r>
              <a:rPr lang="en-US" altLang="zh-CN" sz="1800" baseline="30000">
                <a:solidFill>
                  <a:srgbClr val="660033"/>
                </a:solidFill>
                <a:latin typeface="Arial" panose="020B0604020202020204" pitchFamily="34" charset="0"/>
                <a:ea typeface="宋体" panose="02010600030101010101" pitchFamily="2" charset="-122"/>
              </a:rPr>
              <a:t> </a:t>
            </a:r>
            <a:r>
              <a:rPr lang="en-US" altLang="zh-CN" sz="1800">
                <a:solidFill>
                  <a:srgbClr val="660033"/>
                </a:solidFill>
                <a:latin typeface="Arial" panose="020B0604020202020204" pitchFamily="34" charset="0"/>
                <a:ea typeface="宋体" panose="02010600030101010101" pitchFamily="2" charset="-122"/>
              </a:rPr>
              <a:t>G2 is ~ (18.5</a:t>
            </a:r>
            <a:r>
              <a:rPr lang="en-US" altLang="zh-CN" sz="1800">
                <a:solidFill>
                  <a:srgbClr val="660033"/>
                </a:solidFill>
                <a:latin typeface="Arial" panose="020B0604020202020204" pitchFamily="34" charset="0"/>
                <a:ea typeface="宋体" panose="02010600030101010101" pitchFamily="2" charset="-122"/>
                <a:cs typeface="Arial" panose="020B0604020202020204" pitchFamily="34" charset="0"/>
              </a:rPr>
              <a:t>±2).</a:t>
            </a:r>
            <a:r>
              <a:rPr lang="en-US" altLang="zh-CN" sz="1800">
                <a:solidFill>
                  <a:srgbClr val="660033"/>
                </a:solidFill>
                <a:latin typeface="Arial" panose="020B0604020202020204" pitchFamily="34" charset="0"/>
                <a:ea typeface="宋体" panose="02010600030101010101" pitchFamily="2" charset="-122"/>
              </a:rPr>
              <a:t>10</a:t>
            </a:r>
            <a:r>
              <a:rPr lang="en-US" altLang="zh-CN" sz="1800" baseline="30000">
                <a:solidFill>
                  <a:srgbClr val="660033"/>
                </a:solidFill>
                <a:latin typeface="Arial" panose="020B0604020202020204" pitchFamily="34" charset="0"/>
                <a:ea typeface="宋体" panose="02010600030101010101" pitchFamily="2" charset="-122"/>
              </a:rPr>
              <a:t>6  </a:t>
            </a:r>
            <a:r>
              <a:rPr lang="en-US" altLang="zh-CN" sz="1800">
                <a:solidFill>
                  <a:srgbClr val="660033"/>
                </a:solidFill>
                <a:latin typeface="Arial" panose="020B0604020202020204" pitchFamily="34" charset="0"/>
                <a:ea typeface="宋体" panose="02010600030101010101" pitchFamily="2" charset="-122"/>
              </a:rPr>
              <a:t>m</a:t>
            </a:r>
            <a:r>
              <a:rPr lang="en-US" altLang="zh-CN" sz="1800" baseline="30000">
                <a:solidFill>
                  <a:srgbClr val="660033"/>
                </a:solidFill>
                <a:latin typeface="Arial" panose="020B0604020202020204" pitchFamily="34" charset="0"/>
                <a:ea typeface="宋体" panose="02010600030101010101" pitchFamily="2" charset="-122"/>
              </a:rPr>
              <a:t>3</a:t>
            </a:r>
            <a:r>
              <a:rPr lang="en-US" altLang="zh-CN" sz="1800">
                <a:solidFill>
                  <a:srgbClr val="660033"/>
                </a:solidFill>
                <a:latin typeface="Arial" panose="020B0604020202020204" pitchFamily="34" charset="0"/>
                <a:ea typeface="宋体" panose="02010600030101010101" pitchFamily="2" charset="-122"/>
              </a:rPr>
              <a:t>, but the surface subsidence is equivalent to</a:t>
            </a:r>
            <a:r>
              <a:rPr lang="en-US" altLang="zh-CN" sz="1800" baseline="30000">
                <a:solidFill>
                  <a:srgbClr val="660033"/>
                </a:solidFill>
                <a:latin typeface="Arial" panose="020B0604020202020204" pitchFamily="34" charset="0"/>
                <a:ea typeface="宋体" panose="02010600030101010101" pitchFamily="2" charset="-122"/>
              </a:rPr>
              <a:t> </a:t>
            </a:r>
            <a:r>
              <a:rPr lang="en-US" altLang="zh-CN" sz="1800">
                <a:solidFill>
                  <a:srgbClr val="660033"/>
                </a:solidFill>
                <a:latin typeface="Arial" panose="020B0604020202020204" pitchFamily="34" charset="0"/>
                <a:ea typeface="宋体" panose="02010600030101010101" pitchFamily="2" charset="-122"/>
              </a:rPr>
              <a:t>a volume of</a:t>
            </a:r>
            <a:r>
              <a:rPr lang="en-US" altLang="zh-CN" sz="1800" baseline="30000">
                <a:solidFill>
                  <a:srgbClr val="660033"/>
                </a:solidFill>
                <a:latin typeface="Arial" panose="020B0604020202020204" pitchFamily="34" charset="0"/>
                <a:ea typeface="宋体" panose="02010600030101010101" pitchFamily="2" charset="-122"/>
              </a:rPr>
              <a:t> </a:t>
            </a:r>
            <a:r>
              <a:rPr lang="en-US" altLang="zh-CN" sz="1800">
                <a:solidFill>
                  <a:srgbClr val="660033"/>
                </a:solidFill>
                <a:latin typeface="Arial" panose="020B0604020202020204" pitchFamily="34" charset="0"/>
                <a:ea typeface="宋体" panose="02010600030101010101" pitchFamily="2" charset="-122"/>
              </a:rPr>
              <a:t>~ (6.7</a:t>
            </a:r>
            <a:r>
              <a:rPr lang="en-US" altLang="zh-CN" sz="1800">
                <a:solidFill>
                  <a:srgbClr val="660033"/>
                </a:solidFill>
                <a:latin typeface="Arial" panose="020B0604020202020204" pitchFamily="34" charset="0"/>
                <a:ea typeface="宋体" panose="02010600030101010101" pitchFamily="2" charset="-122"/>
                <a:cs typeface="Arial" panose="020B0604020202020204" pitchFamily="34" charset="0"/>
              </a:rPr>
              <a:t>±1). </a:t>
            </a:r>
            <a:r>
              <a:rPr lang="en-US" altLang="zh-CN" sz="1800">
                <a:solidFill>
                  <a:srgbClr val="660033"/>
                </a:solidFill>
                <a:latin typeface="Arial" panose="020B0604020202020204" pitchFamily="34" charset="0"/>
                <a:ea typeface="宋体" panose="02010600030101010101" pitchFamily="2" charset="-122"/>
              </a:rPr>
              <a:t>10</a:t>
            </a:r>
            <a:r>
              <a:rPr lang="en-US" altLang="zh-CN" sz="1800" baseline="30000">
                <a:solidFill>
                  <a:srgbClr val="660033"/>
                </a:solidFill>
                <a:latin typeface="Arial" panose="020B0604020202020204" pitchFamily="34" charset="0"/>
                <a:ea typeface="宋体" panose="02010600030101010101" pitchFamily="2" charset="-122"/>
              </a:rPr>
              <a:t>6  </a:t>
            </a:r>
            <a:r>
              <a:rPr lang="en-US" altLang="zh-CN" sz="1800">
                <a:solidFill>
                  <a:srgbClr val="660033"/>
                </a:solidFill>
                <a:latin typeface="Arial" panose="020B0604020202020204" pitchFamily="34" charset="0"/>
                <a:ea typeface="宋体" panose="02010600030101010101" pitchFamily="2" charset="-122"/>
              </a:rPr>
              <a:t>m</a:t>
            </a:r>
            <a:r>
              <a:rPr lang="en-US" altLang="zh-CN" sz="1800" baseline="30000">
                <a:solidFill>
                  <a:srgbClr val="660033"/>
                </a:solidFill>
                <a:latin typeface="Arial" panose="020B0604020202020204" pitchFamily="34" charset="0"/>
                <a:ea typeface="宋体" panose="02010600030101010101" pitchFamily="2" charset="-122"/>
              </a:rPr>
              <a:t>3</a:t>
            </a:r>
            <a:r>
              <a:rPr lang="en-US" altLang="zh-CN" sz="1800">
                <a:solidFill>
                  <a:srgbClr val="660033"/>
                </a:solidFill>
                <a:latin typeface="Arial" panose="020B0604020202020204" pitchFamily="34" charset="0"/>
                <a:ea typeface="宋体" panose="02010600030101010101" pitchFamily="2" charset="-122"/>
              </a:rPr>
              <a:t>. </a:t>
            </a:r>
            <a:r>
              <a:rPr lang="en-US" altLang="zh-CN" sz="1800" baseline="30000">
                <a:solidFill>
                  <a:srgbClr val="660033"/>
                </a:solidFill>
                <a:latin typeface="Arial" panose="020B0604020202020204" pitchFamily="34" charset="0"/>
                <a:ea typeface="宋体" panose="02010600030101010101" pitchFamily="2" charset="-122"/>
              </a:rPr>
              <a:t> </a:t>
            </a:r>
            <a:r>
              <a:rPr lang="en-US" altLang="zh-CN" sz="1800">
                <a:solidFill>
                  <a:srgbClr val="660033"/>
                </a:solidFill>
                <a:latin typeface="Arial" panose="020B0604020202020204" pitchFamily="34" charset="0"/>
                <a:ea typeface="宋体" panose="02010600030101010101" pitchFamily="2" charset="-122"/>
              </a:rPr>
              <a:t>So if the subsurface ice motion mirrors the surface motion then there is not enough ice going out through G2. As we don’t have precise ice thickness estimates for G1 and G2 the error margins are just estimates.</a:t>
            </a:r>
          </a:p>
          <a:p>
            <a:pPr marL="0" indent="0">
              <a:lnSpc>
                <a:spcPct val="90000"/>
              </a:lnSpc>
              <a:buFontTx/>
              <a:buNone/>
            </a:pPr>
            <a:endParaRPr lang="en-US" altLang="zh-CN" sz="1800">
              <a:solidFill>
                <a:srgbClr val="660033"/>
              </a:solidFill>
              <a:latin typeface="Arial" panose="020B0604020202020204" pitchFamily="34" charset="0"/>
              <a:ea typeface="宋体" panose="02010600030101010101" pitchFamily="2" charset="-122"/>
            </a:endParaRPr>
          </a:p>
          <a:p>
            <a:pPr marL="0" indent="0">
              <a:lnSpc>
                <a:spcPct val="90000"/>
              </a:lnSpc>
              <a:buFontTx/>
              <a:buNone/>
            </a:pPr>
            <a:r>
              <a:rPr lang="en-US" altLang="zh-CN" sz="1800">
                <a:solidFill>
                  <a:srgbClr val="660033"/>
                </a:solidFill>
                <a:latin typeface="Arial" panose="020B0604020202020204" pitchFamily="34" charset="0"/>
                <a:ea typeface="宋体" panose="02010600030101010101" pitchFamily="2" charset="-122"/>
              </a:rPr>
              <a:t>Maybe the missing volume is not ice but water, so that we are observing…</a:t>
            </a:r>
          </a:p>
          <a:p>
            <a:pPr marL="0" indent="0">
              <a:lnSpc>
                <a:spcPct val="90000"/>
              </a:lnSpc>
              <a:buFontTx/>
              <a:buNone/>
            </a:pPr>
            <a:r>
              <a:rPr lang="en-US" altLang="zh-CN" sz="1800">
                <a:solidFill>
                  <a:srgbClr val="660033"/>
                </a:solidFill>
                <a:latin typeface="Arial" panose="020B0604020202020204" pitchFamily="34" charset="0"/>
                <a:ea typeface="宋体" panose="02010600030101010101" pitchFamily="2" charset="-122"/>
              </a:rPr>
              <a:t>2.   Movement of ‘pockets’ of subglacial water. Also, all the ‘features’ appear to be at hydropotential wells so water can certainly collect there.</a:t>
            </a:r>
          </a:p>
        </p:txBody>
      </p:sp>
      <p:sp>
        <p:nvSpPr>
          <p:cNvPr id="63497" name="Text Box 9">
            <a:extLst>
              <a:ext uri="{FF2B5EF4-FFF2-40B4-BE49-F238E27FC236}">
                <a16:creationId xmlns:a16="http://schemas.microsoft.com/office/drawing/2014/main" id="{F0F03D35-B751-562F-A3FA-193936A8A8C0}"/>
              </a:ext>
            </a:extLst>
          </p:cNvPr>
          <p:cNvSpPr txBox="1">
            <a:spLocks noChangeArrowheads="1"/>
          </p:cNvSpPr>
          <p:nvPr/>
        </p:nvSpPr>
        <p:spPr bwMode="auto">
          <a:xfrm>
            <a:off x="304800" y="254000"/>
            <a:ext cx="5410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660033"/>
                </a:solidFill>
                <a:effectLst/>
                <a:uLnTx/>
                <a:uFillTx/>
                <a:latin typeface="Arial" panose="020B0604020202020204" pitchFamily="34" charset="0"/>
                <a:ea typeface="宋体" panose="02010600030101010101" pitchFamily="2" charset="-122"/>
                <a:cs typeface="+mn-cs"/>
              </a:rPr>
              <a:t>Possible explanations for the anomalous vertical motion ?</a:t>
            </a:r>
          </a:p>
        </p:txBody>
      </p:sp>
      <p:pic>
        <p:nvPicPr>
          <p:cNvPr id="63506" name="Picture 18">
            <a:extLst>
              <a:ext uri="{FF2B5EF4-FFF2-40B4-BE49-F238E27FC236}">
                <a16:creationId xmlns:a16="http://schemas.microsoft.com/office/drawing/2014/main" id="{E68E5661-2D27-D52E-60E5-1593880519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6042" t="25000" r="46875" b="41667"/>
          <a:stretch>
            <a:fillRect/>
          </a:stretch>
        </p:blipFill>
        <p:spPr bwMode="auto">
          <a:xfrm>
            <a:off x="5867400" y="0"/>
            <a:ext cx="2895600" cy="2671763"/>
          </a:xfrm>
          <a:prstGeom prst="rect">
            <a:avLst/>
          </a:prstGeom>
          <a:noFill/>
          <a:extLst>
            <a:ext uri="{909E8E84-426E-40DD-AFC4-6F175D3DCCD1}">
              <a14:hiddenFill xmlns:a14="http://schemas.microsoft.com/office/drawing/2010/main">
                <a:solidFill>
                  <a:srgbClr val="FFFFFF"/>
                </a:solidFill>
              </a14:hiddenFill>
            </a:ext>
          </a:extLst>
        </p:spPr>
      </p:pic>
      <p:pic>
        <p:nvPicPr>
          <p:cNvPr id="63507" name="Picture 19">
            <a:extLst>
              <a:ext uri="{FF2B5EF4-FFF2-40B4-BE49-F238E27FC236}">
                <a16:creationId xmlns:a16="http://schemas.microsoft.com/office/drawing/2014/main" id="{B34460F2-9D2A-C9FA-6978-AB4C6CE8A3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4129" t="35365" r="47200" b="8537"/>
          <a:stretch>
            <a:fillRect/>
          </a:stretch>
        </p:blipFill>
        <p:spPr bwMode="auto">
          <a:xfrm>
            <a:off x="5486400" y="2743200"/>
            <a:ext cx="3657600" cy="3505200"/>
          </a:xfrm>
          <a:prstGeom prst="rect">
            <a:avLst/>
          </a:prstGeom>
          <a:noFill/>
          <a:extLst>
            <a:ext uri="{909E8E84-426E-40DD-AFC4-6F175D3DCCD1}">
              <a14:hiddenFill xmlns:a14="http://schemas.microsoft.com/office/drawing/2010/main">
                <a:solidFill>
                  <a:srgbClr val="FFFFFF"/>
                </a:solidFill>
              </a14:hiddenFill>
            </a:ext>
          </a:extLst>
        </p:spPr>
      </p:pic>
      <p:sp>
        <p:nvSpPr>
          <p:cNvPr id="63508" name="Line 20">
            <a:extLst>
              <a:ext uri="{FF2B5EF4-FFF2-40B4-BE49-F238E27FC236}">
                <a16:creationId xmlns:a16="http://schemas.microsoft.com/office/drawing/2014/main" id="{3E452E55-26ED-E87C-D699-72C2200AA5BB}"/>
              </a:ext>
            </a:extLst>
          </p:cNvPr>
          <p:cNvSpPr>
            <a:spLocks noChangeShapeType="1"/>
          </p:cNvSpPr>
          <p:nvPr/>
        </p:nvSpPr>
        <p:spPr bwMode="auto">
          <a:xfrm>
            <a:off x="6781800" y="1600200"/>
            <a:ext cx="762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3509" name="Line 21">
            <a:extLst>
              <a:ext uri="{FF2B5EF4-FFF2-40B4-BE49-F238E27FC236}">
                <a16:creationId xmlns:a16="http://schemas.microsoft.com/office/drawing/2014/main" id="{1E43EC9F-29EE-3F39-6DE4-5C2888A23752}"/>
              </a:ext>
            </a:extLst>
          </p:cNvPr>
          <p:cNvSpPr>
            <a:spLocks noChangeShapeType="1"/>
          </p:cNvSpPr>
          <p:nvPr/>
        </p:nvSpPr>
        <p:spPr bwMode="auto">
          <a:xfrm>
            <a:off x="7848600" y="1447800"/>
            <a:ext cx="762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3510" name="Text Box 22">
            <a:extLst>
              <a:ext uri="{FF2B5EF4-FFF2-40B4-BE49-F238E27FC236}">
                <a16:creationId xmlns:a16="http://schemas.microsoft.com/office/drawing/2014/main" id="{BF26C85E-5E8C-5147-E11F-06AB034CAB33}"/>
              </a:ext>
            </a:extLst>
          </p:cNvPr>
          <p:cNvSpPr txBox="1">
            <a:spLocks noChangeArrowheads="1"/>
          </p:cNvSpPr>
          <p:nvPr/>
        </p:nvSpPr>
        <p:spPr bwMode="auto">
          <a:xfrm>
            <a:off x="5105400" y="5943600"/>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30</a:t>
            </a:r>
          </a:p>
        </p:txBody>
      </p:sp>
      <p:sp>
        <p:nvSpPr>
          <p:cNvPr id="63511" name="Text Box 23">
            <a:extLst>
              <a:ext uri="{FF2B5EF4-FFF2-40B4-BE49-F238E27FC236}">
                <a16:creationId xmlns:a16="http://schemas.microsoft.com/office/drawing/2014/main" id="{B9BE5403-0F84-89A6-5ACA-CC82528343E8}"/>
              </a:ext>
            </a:extLst>
          </p:cNvPr>
          <p:cNvSpPr txBox="1">
            <a:spLocks noChangeArrowheads="1"/>
          </p:cNvSpPr>
          <p:nvPr/>
        </p:nvSpPr>
        <p:spPr bwMode="auto">
          <a:xfrm>
            <a:off x="5105400" y="5562600"/>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40</a:t>
            </a:r>
          </a:p>
        </p:txBody>
      </p:sp>
      <p:sp>
        <p:nvSpPr>
          <p:cNvPr id="63512" name="Text Box 24">
            <a:extLst>
              <a:ext uri="{FF2B5EF4-FFF2-40B4-BE49-F238E27FC236}">
                <a16:creationId xmlns:a16="http://schemas.microsoft.com/office/drawing/2014/main" id="{CFAD2307-1CCC-597E-0397-CBEF6128D948}"/>
              </a:ext>
            </a:extLst>
          </p:cNvPr>
          <p:cNvSpPr txBox="1">
            <a:spLocks noChangeArrowheads="1"/>
          </p:cNvSpPr>
          <p:nvPr/>
        </p:nvSpPr>
        <p:spPr bwMode="auto">
          <a:xfrm>
            <a:off x="6705600" y="1752600"/>
            <a:ext cx="4206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G1</a:t>
            </a:r>
          </a:p>
        </p:txBody>
      </p:sp>
      <p:sp>
        <p:nvSpPr>
          <p:cNvPr id="63513" name="Text Box 25">
            <a:extLst>
              <a:ext uri="{FF2B5EF4-FFF2-40B4-BE49-F238E27FC236}">
                <a16:creationId xmlns:a16="http://schemas.microsoft.com/office/drawing/2014/main" id="{4CA0E0E6-C3FB-9916-7C53-2343B99E1BBD}"/>
              </a:ext>
            </a:extLst>
          </p:cNvPr>
          <p:cNvSpPr txBox="1">
            <a:spLocks noChangeArrowheads="1"/>
          </p:cNvSpPr>
          <p:nvPr/>
        </p:nvSpPr>
        <p:spPr bwMode="auto">
          <a:xfrm>
            <a:off x="7772400" y="1600200"/>
            <a:ext cx="4206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G2</a:t>
            </a:r>
          </a:p>
        </p:txBody>
      </p:sp>
      <p:sp>
        <p:nvSpPr>
          <p:cNvPr id="63514" name="Text Box 26">
            <a:extLst>
              <a:ext uri="{FF2B5EF4-FFF2-40B4-BE49-F238E27FC236}">
                <a16:creationId xmlns:a16="http://schemas.microsoft.com/office/drawing/2014/main" id="{B96D186C-5FB5-D93D-6D48-28A8149F64F0}"/>
              </a:ext>
            </a:extLst>
          </p:cNvPr>
          <p:cNvSpPr txBox="1">
            <a:spLocks noChangeArrowheads="1"/>
          </p:cNvSpPr>
          <p:nvPr/>
        </p:nvSpPr>
        <p:spPr bwMode="auto">
          <a:xfrm>
            <a:off x="5851525" y="2830513"/>
            <a:ext cx="30416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24 day vertical displacement profiles</a:t>
            </a:r>
          </a:p>
        </p:txBody>
      </p:sp>
      <p:sp>
        <p:nvSpPr>
          <p:cNvPr id="63515" name="Text Box 27">
            <a:extLst>
              <a:ext uri="{FF2B5EF4-FFF2-40B4-BE49-F238E27FC236}">
                <a16:creationId xmlns:a16="http://schemas.microsoft.com/office/drawing/2014/main" id="{90A6F004-7EDC-B9C3-66EB-9C1BB35F6A99}"/>
              </a:ext>
            </a:extLst>
          </p:cNvPr>
          <p:cNvSpPr txBox="1">
            <a:spLocks noChangeArrowheads="1"/>
          </p:cNvSpPr>
          <p:nvPr/>
        </p:nvSpPr>
        <p:spPr bwMode="auto">
          <a:xfrm>
            <a:off x="5851525" y="4659313"/>
            <a:ext cx="20351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Ice speed profiles (m/a)</a:t>
            </a:r>
          </a:p>
        </p:txBody>
      </p:sp>
      <p:sp>
        <p:nvSpPr>
          <p:cNvPr id="63516" name="Text Box 28">
            <a:extLst>
              <a:ext uri="{FF2B5EF4-FFF2-40B4-BE49-F238E27FC236}">
                <a16:creationId xmlns:a16="http://schemas.microsoft.com/office/drawing/2014/main" id="{EF78FFCB-1F8C-7942-743C-A1BF0C5D6970}"/>
              </a:ext>
            </a:extLst>
          </p:cNvPr>
          <p:cNvSpPr txBox="1">
            <a:spLocks noChangeArrowheads="1"/>
          </p:cNvSpPr>
          <p:nvPr/>
        </p:nvSpPr>
        <p:spPr bwMode="auto">
          <a:xfrm>
            <a:off x="7146925" y="4354513"/>
            <a:ext cx="5000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Km.</a:t>
            </a:r>
          </a:p>
        </p:txBody>
      </p:sp>
      <p:sp>
        <p:nvSpPr>
          <p:cNvPr id="63517" name="Text Box 29">
            <a:extLst>
              <a:ext uri="{FF2B5EF4-FFF2-40B4-BE49-F238E27FC236}">
                <a16:creationId xmlns:a16="http://schemas.microsoft.com/office/drawing/2014/main" id="{8B4E21D8-B205-4CDB-D9D2-93AF0228F8DE}"/>
              </a:ext>
            </a:extLst>
          </p:cNvPr>
          <p:cNvSpPr txBox="1">
            <a:spLocks noChangeArrowheads="1"/>
          </p:cNvSpPr>
          <p:nvPr/>
        </p:nvSpPr>
        <p:spPr bwMode="auto">
          <a:xfrm>
            <a:off x="5105400" y="5181600"/>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50</a:t>
            </a:r>
          </a:p>
        </p:txBody>
      </p:sp>
      <p:sp>
        <p:nvSpPr>
          <p:cNvPr id="63518" name="Text Box 30">
            <a:extLst>
              <a:ext uri="{FF2B5EF4-FFF2-40B4-BE49-F238E27FC236}">
                <a16:creationId xmlns:a16="http://schemas.microsoft.com/office/drawing/2014/main" id="{A6923699-AAD8-AC45-9FB8-92800F2FA4B1}"/>
              </a:ext>
            </a:extLst>
          </p:cNvPr>
          <p:cNvSpPr txBox="1">
            <a:spLocks noChangeArrowheads="1"/>
          </p:cNvSpPr>
          <p:nvPr/>
        </p:nvSpPr>
        <p:spPr bwMode="auto">
          <a:xfrm>
            <a:off x="5257800" y="30480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0</a:t>
            </a:r>
          </a:p>
        </p:txBody>
      </p:sp>
      <p:sp>
        <p:nvSpPr>
          <p:cNvPr id="63519" name="Text Box 31">
            <a:extLst>
              <a:ext uri="{FF2B5EF4-FFF2-40B4-BE49-F238E27FC236}">
                <a16:creationId xmlns:a16="http://schemas.microsoft.com/office/drawing/2014/main" id="{1C83FC5F-ABF6-9B08-925C-37C131FFD227}"/>
              </a:ext>
            </a:extLst>
          </p:cNvPr>
          <p:cNvSpPr txBox="1">
            <a:spLocks noChangeArrowheads="1"/>
          </p:cNvSpPr>
          <p:nvPr/>
        </p:nvSpPr>
        <p:spPr bwMode="auto">
          <a:xfrm>
            <a:off x="5029200" y="3352800"/>
            <a:ext cx="7254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-20 cm</a:t>
            </a:r>
          </a:p>
        </p:txBody>
      </p:sp>
      <p:sp>
        <p:nvSpPr>
          <p:cNvPr id="63520" name="Text Box 32">
            <a:extLst>
              <a:ext uri="{FF2B5EF4-FFF2-40B4-BE49-F238E27FC236}">
                <a16:creationId xmlns:a16="http://schemas.microsoft.com/office/drawing/2014/main" id="{1431F968-F4F8-24CA-879A-894536DB2060}"/>
              </a:ext>
            </a:extLst>
          </p:cNvPr>
          <p:cNvSpPr txBox="1">
            <a:spLocks noChangeArrowheads="1"/>
          </p:cNvSpPr>
          <p:nvPr/>
        </p:nvSpPr>
        <p:spPr bwMode="auto">
          <a:xfrm>
            <a:off x="5029213" y="3733802"/>
            <a:ext cx="7254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-40 cm</a:t>
            </a:r>
          </a:p>
        </p:txBody>
      </p:sp>
      <p:sp>
        <p:nvSpPr>
          <p:cNvPr id="63521" name="Text Box 33">
            <a:extLst>
              <a:ext uri="{FF2B5EF4-FFF2-40B4-BE49-F238E27FC236}">
                <a16:creationId xmlns:a16="http://schemas.microsoft.com/office/drawing/2014/main" id="{9A1EC49E-6553-1548-C305-85FA37C005CA}"/>
              </a:ext>
            </a:extLst>
          </p:cNvPr>
          <p:cNvSpPr txBox="1">
            <a:spLocks noChangeArrowheads="1"/>
          </p:cNvSpPr>
          <p:nvPr/>
        </p:nvSpPr>
        <p:spPr bwMode="auto">
          <a:xfrm>
            <a:off x="5013325" y="4049713"/>
            <a:ext cx="4730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-60</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